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ExtraLight"/>
      <p:regular r:id="rId45"/>
      <p:bold r:id="rId46"/>
      <p:italic r:id="rId47"/>
      <p:boldItalic r:id="rId48"/>
    </p:embeddedFont>
    <p:embeddedFont>
      <p:font typeface="Montserrat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ExtraLight-bold.fntdata"/><Relationship Id="rId45" Type="http://schemas.openxmlformats.org/officeDocument/2006/relationships/font" Target="fonts/MontserratExtra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ExtraLight-boldItalic.fntdata"/><Relationship Id="rId47" Type="http://schemas.openxmlformats.org/officeDocument/2006/relationships/font" Target="fonts/MontserratExtraLight-italic.fntdata"/><Relationship Id="rId49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2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7d680ba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57d680ba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8d636c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58d636c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8d636c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58d636c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57ba695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57ba695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7d680ba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57d680ba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8d636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58d636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57d680b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57d680b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57d680b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57d680b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5912b79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5912b7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5912b79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5912b79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57d680b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57d680b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57ba695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57ba695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57ba695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57ba695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57ba695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57ba695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7ba69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57ba69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57ba695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57ba695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57ba695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57ba69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57ba6951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57ba6951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57ba6951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57ba6951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57ba6951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57ba695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57ba6951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57ba6951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7d680b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7d680b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7d680ba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57d680ba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7d680ba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7d680ba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7d680ba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57d680ba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57d680b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57d680b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7d680ba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7d680b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531250" y="1950100"/>
            <a:ext cx="7695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and Artificial Intelligence Project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148275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SC9 Team 5: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Jia Earn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Tan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 Kai Boon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Datasets from Kaggle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type="title"/>
          </p:nvPr>
        </p:nvSpPr>
        <p:spPr>
          <a:xfrm>
            <a:off x="938500" y="445025"/>
            <a:ext cx="7102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Non-numeric Variables (Publish time of day) </a:t>
            </a:r>
            <a:endParaRPr sz="2100"/>
          </a:p>
        </p:txBody>
      </p:sp>
      <p:cxnSp>
        <p:nvCxnSpPr>
          <p:cNvPr id="231" name="Google Shape;231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2" name="Google Shape;232;p45"/>
          <p:cNvSpPr txBox="1"/>
          <p:nvPr>
            <p:ph idx="4294967295" type="subTitle"/>
          </p:nvPr>
        </p:nvSpPr>
        <p:spPr>
          <a:xfrm>
            <a:off x="125875" y="1847245"/>
            <a:ext cx="40596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Clearest distinction between the publishing hour and its effect on number of trending videos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725" y="1144425"/>
            <a:ext cx="4629315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938500" y="445025"/>
            <a:ext cx="7102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Non-numeric Variables (Popular title words) </a:t>
            </a:r>
            <a:endParaRPr sz="2100"/>
          </a:p>
        </p:txBody>
      </p:sp>
      <p:cxnSp>
        <p:nvCxnSpPr>
          <p:cNvPr id="239" name="Google Shape;239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0" name="Google Shape;240;p46"/>
          <p:cNvSpPr txBox="1"/>
          <p:nvPr>
            <p:ph idx="4294967295" type="subTitle"/>
          </p:nvPr>
        </p:nvSpPr>
        <p:spPr>
          <a:xfrm>
            <a:off x="626575" y="1417425"/>
            <a:ext cx="33456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word cloud, we identify popular title words that appear most repeatedly </a:t>
            </a:r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00" y="1346575"/>
            <a:ext cx="4697212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938500" y="445025"/>
            <a:ext cx="7102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Non-numeric Variables (Unpopular title words) </a:t>
            </a:r>
            <a:endParaRPr sz="2100"/>
          </a:p>
        </p:txBody>
      </p:sp>
      <p:cxnSp>
        <p:nvCxnSpPr>
          <p:cNvPr id="247" name="Google Shape;247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8" name="Google Shape;248;p47"/>
          <p:cNvSpPr txBox="1"/>
          <p:nvPr>
            <p:ph idx="4294967295" type="subTitle"/>
          </p:nvPr>
        </p:nvSpPr>
        <p:spPr>
          <a:xfrm>
            <a:off x="643000" y="2057675"/>
            <a:ext cx="32781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– Using </a:t>
            </a:r>
            <a:r>
              <a:rPr lang="en"/>
              <a:t>word cloud we are able to identify what are the common word for lower views</a:t>
            </a:r>
            <a:endParaRPr/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25" y="1271375"/>
            <a:ext cx="4633779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>
            <p:ph type="ctrTitle"/>
          </p:nvPr>
        </p:nvSpPr>
        <p:spPr>
          <a:xfrm>
            <a:off x="3774900" y="1241100"/>
            <a:ext cx="4984200" cy="21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55" name="Google Shape;255;p48"/>
          <p:cNvSpPr txBox="1"/>
          <p:nvPr>
            <p:ph idx="1" type="subTitle"/>
          </p:nvPr>
        </p:nvSpPr>
        <p:spPr>
          <a:xfrm>
            <a:off x="4247650" y="343000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extraction of the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 dataset</a:t>
            </a:r>
            <a:r>
              <a:rPr lang="en"/>
              <a:t> </a:t>
            </a:r>
            <a:endParaRPr/>
          </a:p>
        </p:txBody>
      </p:sp>
      <p:cxnSp>
        <p:nvCxnSpPr>
          <p:cNvPr id="261" name="Google Shape;261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2" name="Google Shape;262;p49"/>
          <p:cNvSpPr txBox="1"/>
          <p:nvPr>
            <p:ph idx="4294967295" type="subTitle"/>
          </p:nvPr>
        </p:nvSpPr>
        <p:spPr>
          <a:xfrm>
            <a:off x="965225" y="1060350"/>
            <a:ext cx="29325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observe our dataset contains several variables which are numerical and non numerical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700" y="1032175"/>
            <a:ext cx="3348627" cy="34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 rotWithShape="1">
          <a:blip r:embed="rId4">
            <a:alphaModFix/>
          </a:blip>
          <a:srcRect b="0" l="0" r="24670" t="0"/>
          <a:stretch/>
        </p:blipFill>
        <p:spPr>
          <a:xfrm>
            <a:off x="659550" y="3032400"/>
            <a:ext cx="3738501" cy="14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we decide to clean out</a:t>
            </a:r>
            <a:r>
              <a:rPr lang="en"/>
              <a:t> </a:t>
            </a:r>
            <a:endParaRPr/>
          </a:p>
        </p:txBody>
      </p:sp>
      <p:cxnSp>
        <p:nvCxnSpPr>
          <p:cNvPr id="270" name="Google Shape;270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1" name="Google Shape;271;p50"/>
          <p:cNvSpPr txBox="1"/>
          <p:nvPr>
            <p:ph idx="4294967295" type="subTitle"/>
          </p:nvPr>
        </p:nvSpPr>
        <p:spPr>
          <a:xfrm>
            <a:off x="4878075" y="1186187"/>
            <a:ext cx="38658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thumbnail_link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ratings_disabled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048725"/>
            <a:ext cx="3348627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During cleaning</a:t>
            </a:r>
            <a:endParaRPr/>
          </a:p>
        </p:txBody>
      </p:sp>
      <p:cxnSp>
        <p:nvCxnSpPr>
          <p:cNvPr id="278" name="Google Shape;278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9" name="Google Shape;279;p51"/>
          <p:cNvSpPr txBox="1"/>
          <p:nvPr>
            <p:ph idx="4294967295" type="subTitle"/>
          </p:nvPr>
        </p:nvSpPr>
        <p:spPr>
          <a:xfrm>
            <a:off x="4999075" y="1386437"/>
            <a:ext cx="33924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Used videoID to identify duplicated entries to know how many days it was trending, and removed the duplicates</a:t>
            </a:r>
            <a:br>
              <a:rPr lang="en" sz="1500"/>
            </a:b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created a new column “Number_of_days_it_trended” where we inserted the days trended for each specific video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data to suit to our problem statement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50" y="1327813"/>
            <a:ext cx="42005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type="ctrTitle"/>
          </p:nvPr>
        </p:nvSpPr>
        <p:spPr>
          <a:xfrm>
            <a:off x="4491525" y="764675"/>
            <a:ext cx="4119300" cy="21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4581075" y="32439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Layer Perceptron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Tree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type="title"/>
          </p:nvPr>
        </p:nvSpPr>
        <p:spPr>
          <a:xfrm>
            <a:off x="1002947" y="2358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dataset</a:t>
            </a:r>
            <a:endParaRPr/>
          </a:p>
        </p:txBody>
      </p:sp>
      <p:sp>
        <p:nvSpPr>
          <p:cNvPr id="292" name="Google Shape;292;p53"/>
          <p:cNvSpPr txBox="1"/>
          <p:nvPr>
            <p:ph idx="1" type="subTitle"/>
          </p:nvPr>
        </p:nvSpPr>
        <p:spPr>
          <a:xfrm>
            <a:off x="1236422" y="29064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Likes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Categories</a:t>
            </a:r>
            <a:endParaRPr/>
          </a:p>
        </p:txBody>
      </p:sp>
      <p:sp>
        <p:nvSpPr>
          <p:cNvPr id="293" name="Google Shape;293;p53"/>
          <p:cNvSpPr txBox="1"/>
          <p:nvPr>
            <p:ph idx="2" type="title"/>
          </p:nvPr>
        </p:nvSpPr>
        <p:spPr>
          <a:xfrm>
            <a:off x="4941903" y="23660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set</a:t>
            </a:r>
            <a:endParaRPr/>
          </a:p>
        </p:txBody>
      </p:sp>
      <p:sp>
        <p:nvSpPr>
          <p:cNvPr id="294" name="Google Shape;294;p53"/>
          <p:cNvSpPr txBox="1"/>
          <p:nvPr>
            <p:ph idx="3" type="subTitle"/>
          </p:nvPr>
        </p:nvSpPr>
        <p:spPr>
          <a:xfrm>
            <a:off x="5062628" y="29064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Days that the video were trending</a:t>
            </a:r>
            <a:endParaRPr/>
          </a:p>
        </p:txBody>
      </p:sp>
      <p:sp>
        <p:nvSpPr>
          <p:cNvPr id="295" name="Google Shape;295;p53"/>
          <p:cNvSpPr txBox="1"/>
          <p:nvPr>
            <p:ph idx="8" type="title"/>
          </p:nvPr>
        </p:nvSpPr>
        <p:spPr>
          <a:xfrm>
            <a:off x="4869450" y="15354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Our goal to predict</a:t>
            </a:r>
            <a:endParaRPr sz="2000"/>
          </a:p>
        </p:txBody>
      </p:sp>
      <p:cxnSp>
        <p:nvCxnSpPr>
          <p:cNvPr id="296" name="Google Shape;296;p53"/>
          <p:cNvCxnSpPr/>
          <p:nvPr/>
        </p:nvCxnSpPr>
        <p:spPr>
          <a:xfrm>
            <a:off x="1773475" y="2259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97" name="Google Shape;297;p53"/>
          <p:cNvCxnSpPr/>
          <p:nvPr/>
        </p:nvCxnSpPr>
        <p:spPr>
          <a:xfrm>
            <a:off x="5704350" y="23127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8" name="Google Shape;298;p53"/>
          <p:cNvSpPr txBox="1"/>
          <p:nvPr>
            <p:ph idx="6" type="title"/>
          </p:nvPr>
        </p:nvSpPr>
        <p:spPr>
          <a:xfrm>
            <a:off x="597950" y="1317975"/>
            <a:ext cx="28770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Features we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obtained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 Perceptron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is a neural network model which consists of at least 3 layers namely input layer, hidden layer and output layer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Input layer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We will pass in the variables of our dataset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 Categories, Views, Comments, Likes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Hidden layer: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Data will be trained with a back propagation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neural network with varying hidden layers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Output layer: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We expect to generate days which the youtube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video will trend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349" y="1725300"/>
            <a:ext cx="3635652" cy="3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3774900" y="1241100"/>
            <a:ext cx="5505900" cy="21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4441400" y="3674325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with 100 hidden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13" name="Google Shape;313;p55"/>
          <p:cNvPicPr preferRelativeResize="0"/>
          <p:nvPr/>
        </p:nvPicPr>
        <p:blipFill rotWithShape="1">
          <a:blip r:embed="rId3">
            <a:alphaModFix/>
          </a:blip>
          <a:srcRect b="0" l="1603" r="0" t="0"/>
          <a:stretch/>
        </p:blipFill>
        <p:spPr>
          <a:xfrm>
            <a:off x="1406575" y="3318870"/>
            <a:ext cx="7677200" cy="15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5"/>
          <p:cNvPicPr preferRelativeResize="0"/>
          <p:nvPr/>
        </p:nvPicPr>
        <p:blipFill rotWithShape="1">
          <a:blip r:embed="rId4">
            <a:alphaModFix/>
          </a:blip>
          <a:srcRect b="35736" l="0" r="0" t="0"/>
          <a:stretch/>
        </p:blipFill>
        <p:spPr>
          <a:xfrm>
            <a:off x="1406563" y="1096363"/>
            <a:ext cx="7677224" cy="13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 rotWithShape="1">
          <a:blip r:embed="rId5">
            <a:alphaModFix/>
          </a:blip>
          <a:srcRect b="0" l="0" r="0" t="89475"/>
          <a:stretch/>
        </p:blipFill>
        <p:spPr>
          <a:xfrm>
            <a:off x="1406563" y="2423120"/>
            <a:ext cx="7677224" cy="2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5"/>
          <p:cNvSpPr txBox="1"/>
          <p:nvPr/>
        </p:nvSpPr>
        <p:spPr>
          <a:xfrm>
            <a:off x="1791025" y="2791097"/>
            <a:ext cx="682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Accuracy is considerably low despite changing out target spread </a:t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with 10 000 hidden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3" name="Google Shape;323;p56"/>
          <p:cNvSpPr txBox="1"/>
          <p:nvPr/>
        </p:nvSpPr>
        <p:spPr>
          <a:xfrm>
            <a:off x="603700" y="2035950"/>
            <a:ext cx="21891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-"/>
            </a:pPr>
            <a:r>
              <a:rPr lang="en" sz="115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Slightly higher accuracy previous </a:t>
            </a:r>
            <a:endParaRPr sz="115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-"/>
            </a:pPr>
            <a:r>
              <a:rPr lang="en" sz="115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Higher accuracy as our target spread decreases</a:t>
            </a:r>
            <a:endParaRPr sz="115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-"/>
            </a:pPr>
            <a:r>
              <a:rPr lang="en" sz="115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Predicting </a:t>
            </a:r>
            <a:r>
              <a:rPr lang="en" sz="115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5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for trend days &lt; 5 is over 60%</a:t>
            </a:r>
            <a:endParaRPr sz="115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475" y="890375"/>
            <a:ext cx="5859537" cy="34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450" y="1219950"/>
            <a:ext cx="119900" cy="27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50" y="1571975"/>
            <a:ext cx="3606676" cy="6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Tree</a:t>
            </a:r>
            <a:endParaRPr/>
          </a:p>
        </p:txBody>
      </p:sp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306450" y="1611125"/>
            <a:ext cx="4739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It can handle large dataset with is good for our dataset where we have over 21000 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Lower risk of misfitting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Works well with non-linear data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425" y="1772750"/>
            <a:ext cx="3837701" cy="287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(Model 1 )</a:t>
            </a:r>
            <a:endParaRPr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938500" y="1224225"/>
            <a:ext cx="3387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Created with dataset that consist of videos that trended up to </a:t>
            </a:r>
            <a:r>
              <a:rPr b="1" lang="en" sz="1350"/>
              <a:t>46 days</a:t>
            </a:r>
            <a:endParaRPr b="1" sz="1300"/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000" y="2997225"/>
            <a:ext cx="5317825" cy="4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99" y="3431625"/>
            <a:ext cx="8005325" cy="1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50" y="3431630"/>
            <a:ext cx="8056681" cy="1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Random Forest (</a:t>
            </a:r>
            <a:r>
              <a:rPr lang="en"/>
              <a:t>Model 2)</a:t>
            </a:r>
            <a:endParaRPr/>
          </a:p>
        </p:txBody>
      </p:sp>
      <p:sp>
        <p:nvSpPr>
          <p:cNvPr id="349" name="Google Shape;349;p59"/>
          <p:cNvSpPr txBox="1"/>
          <p:nvPr>
            <p:ph idx="1" type="body"/>
          </p:nvPr>
        </p:nvSpPr>
        <p:spPr>
          <a:xfrm>
            <a:off x="938500" y="1126175"/>
            <a:ext cx="297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Created with dataset that consist of videos that trended up to </a:t>
            </a:r>
            <a:r>
              <a:rPr b="1" lang="en" sz="1350"/>
              <a:t>10 days</a:t>
            </a:r>
            <a:endParaRPr b="1"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25" y="3266250"/>
            <a:ext cx="8020525" cy="1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125" y="2831850"/>
            <a:ext cx="5405025" cy="4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25" y="3266250"/>
            <a:ext cx="8020525" cy="1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Random Forest (</a:t>
            </a:r>
            <a:r>
              <a:rPr lang="en"/>
              <a:t>Model 3)</a:t>
            </a:r>
            <a:endParaRPr/>
          </a:p>
        </p:txBody>
      </p:sp>
      <p:sp>
        <p:nvSpPr>
          <p:cNvPr id="358" name="Google Shape;358;p60"/>
          <p:cNvSpPr txBox="1"/>
          <p:nvPr>
            <p:ph idx="1" type="body"/>
          </p:nvPr>
        </p:nvSpPr>
        <p:spPr>
          <a:xfrm>
            <a:off x="938500" y="1246025"/>
            <a:ext cx="31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Created with dataset that consist of videos that trended up to</a:t>
            </a:r>
            <a:r>
              <a:rPr b="1" lang="en" sz="1350"/>
              <a:t> 5 days</a:t>
            </a:r>
            <a:endParaRPr b="1" sz="13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50"/>
          </a:p>
          <a:p>
            <a:pPr indent="-314325" lvl="0" marL="457200" rtl="0" algn="l"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Best model out of all</a:t>
            </a:r>
            <a:endParaRPr b="1" sz="13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5" y="3395875"/>
            <a:ext cx="7466850" cy="1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900" y="2961475"/>
            <a:ext cx="5076025" cy="4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75" y="3395872"/>
            <a:ext cx="7416348" cy="1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ctrTitle"/>
          </p:nvPr>
        </p:nvSpPr>
        <p:spPr>
          <a:xfrm>
            <a:off x="3839500" y="965925"/>
            <a:ext cx="5165400" cy="21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7" name="Google Shape;367;p61"/>
          <p:cNvSpPr txBox="1"/>
          <p:nvPr>
            <p:ph idx="1" type="subTitle"/>
          </p:nvPr>
        </p:nvSpPr>
        <p:spPr>
          <a:xfrm>
            <a:off x="4953800" y="32439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findings of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things learnt </a:t>
            </a:r>
            <a:endParaRPr/>
          </a:p>
        </p:txBody>
      </p:sp>
      <p:sp>
        <p:nvSpPr>
          <p:cNvPr id="373" name="Google Shape;373;p6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CloudWord as a new way to analysis the categorical data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Other packages like tqdm , json , request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Converted numbers from one dataset to names of a json file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Random Forest and MLP from SKLearn</a:t>
            </a:r>
            <a:endParaRPr sz="185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882600" y="0"/>
            <a:ext cx="9144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Outcome</a:t>
            </a:r>
            <a:endParaRPr sz="3400"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4147575" y="1924550"/>
            <a:ext cx="8487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/>
              <a:t>&gt;</a:t>
            </a:r>
            <a:endParaRPr sz="9600"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99" y="1204375"/>
            <a:ext cx="3635652" cy="3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875" y="1204375"/>
            <a:ext cx="4053201" cy="30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/>
        </p:nvSpPr>
        <p:spPr>
          <a:xfrm>
            <a:off x="1351725" y="727900"/>
            <a:ext cx="20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Accuracy : 63.1 %</a:t>
            </a:r>
            <a:endParaRPr b="1">
              <a:solidFill>
                <a:srgbClr val="FF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6006075" y="727900"/>
            <a:ext cx="20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2F2F2"/>
                </a:highlight>
                <a:latin typeface="Montserrat"/>
                <a:ea typeface="Montserrat"/>
                <a:cs typeface="Montserrat"/>
                <a:sym typeface="Montserrat"/>
              </a:rPr>
              <a:t>Accuracy : 61.0 %</a:t>
            </a:r>
            <a:endParaRPr b="1">
              <a:solidFill>
                <a:srgbClr val="FF0000"/>
              </a:solidFill>
              <a:highlight>
                <a:srgbClr val="F2F2F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63"/>
          <p:cNvSpPr txBox="1"/>
          <p:nvPr/>
        </p:nvSpPr>
        <p:spPr>
          <a:xfrm>
            <a:off x="1123275" y="4457000"/>
            <a:ext cx="24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MultiLayer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Perceptron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63"/>
          <p:cNvSpPr txBox="1"/>
          <p:nvPr/>
        </p:nvSpPr>
        <p:spPr>
          <a:xfrm>
            <a:off x="5288800" y="4457000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Classification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693300" y="183250"/>
            <a:ext cx="7757400" cy="1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it solve original problem?</a:t>
            </a:r>
            <a:endParaRPr/>
          </a:p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764550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b="1" lang="en" sz="2050"/>
              <a:t>YES </a:t>
            </a:r>
            <a:r>
              <a:rPr lang="en" sz="2050"/>
              <a:t>it did!</a:t>
            </a:r>
            <a:endParaRPr sz="20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-358775" lvl="0" marL="457200" rtl="0" algn="l">
              <a:spcBef>
                <a:spcPts val="1600"/>
              </a:spcBef>
              <a:spcAft>
                <a:spcPts val="0"/>
              </a:spcAft>
              <a:buSzPts val="2050"/>
              <a:buChar char="●"/>
            </a:pPr>
            <a:r>
              <a:rPr lang="en" sz="2050"/>
              <a:t>The MultiLayer </a:t>
            </a:r>
            <a:r>
              <a:rPr lang="en" sz="2050"/>
              <a:t>Perceptron</a:t>
            </a:r>
            <a:r>
              <a:rPr lang="en" sz="2050"/>
              <a:t> machine learning is able to predict it more accurately</a:t>
            </a:r>
            <a:endParaRPr sz="20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-358775" lvl="0" marL="457200" rtl="0" algn="l">
              <a:spcBef>
                <a:spcPts val="1600"/>
              </a:spcBef>
              <a:spcAft>
                <a:spcPts val="0"/>
              </a:spcAft>
              <a:buSzPts val="2050"/>
              <a:buChar char="●"/>
            </a:pPr>
            <a:r>
              <a:rPr lang="en" sz="2050"/>
              <a:t>However, it could only be trained to be more accurate for predicting the number of days the video trends for up to 5 days!</a:t>
            </a:r>
            <a:endParaRPr sz="20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 Definition</a:t>
            </a:r>
            <a:endParaRPr sz="2800"/>
          </a:p>
        </p:txBody>
      </p:sp>
      <p:sp>
        <p:nvSpPr>
          <p:cNvPr id="173" name="Google Shape;173;p38"/>
          <p:cNvSpPr txBox="1"/>
          <p:nvPr>
            <p:ph idx="4294967295" type="subTitle"/>
          </p:nvPr>
        </p:nvSpPr>
        <p:spPr>
          <a:xfrm>
            <a:off x="938500" y="1249775"/>
            <a:ext cx="82863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 Problem: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Are we able to predict how(number of days) long a youtube video is trending based on its attributes?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Which machine learning model will be best in predicting it?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Dataset used: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Trending Youtube Video Dataset from </a:t>
            </a:r>
            <a:endParaRPr b="1"/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50" y="3525550"/>
            <a:ext cx="2029499" cy="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type="title"/>
          </p:nvPr>
        </p:nvSpPr>
        <p:spPr>
          <a:xfrm>
            <a:off x="938500" y="1725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Insights and Recommendations</a:t>
            </a:r>
            <a:endParaRPr sz="3500"/>
          </a:p>
        </p:txBody>
      </p:sp>
      <p:sp>
        <p:nvSpPr>
          <p:cNvPr id="397" name="Google Shape;397;p65"/>
          <p:cNvSpPr txBox="1"/>
          <p:nvPr/>
        </p:nvSpPr>
        <p:spPr>
          <a:xfrm>
            <a:off x="496950" y="1499725"/>
            <a:ext cx="3479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Possibility to explore different machine learning algorithms to predict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Ability to utilise thumbnail of a youtube video as dataset for machine learning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a Convolutional Neural Network to do photo classifications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400" y="1499725"/>
            <a:ext cx="4697212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title"/>
          </p:nvPr>
        </p:nvSpPr>
        <p:spPr>
          <a:xfrm>
            <a:off x="871875" y="1943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Contributions</a:t>
            </a:r>
            <a:endParaRPr sz="4200"/>
          </a:p>
        </p:txBody>
      </p:sp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100" y="1246025"/>
            <a:ext cx="914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TAN KAI BOON - Data Extraction &amp; Cleaning + Data Visualization</a:t>
            </a:r>
            <a:endParaRPr sz="2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TAN KOK ANN JEFF - Random Forest + Data Visualization</a:t>
            </a:r>
            <a:endParaRPr sz="2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LIM JIA EARN - Multi-Layer perceptron + Data Visualization</a:t>
            </a:r>
            <a:endParaRPr sz="2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410" name="Google Shape;410;p6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ctrTitle"/>
          </p:nvPr>
        </p:nvSpPr>
        <p:spPr>
          <a:xfrm>
            <a:off x="4491525" y="764675"/>
            <a:ext cx="4119300" cy="21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subTitle"/>
          </p:nvPr>
        </p:nvSpPr>
        <p:spPr>
          <a:xfrm>
            <a:off x="4397175" y="3160375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plots to assist us in identifying patterns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Numeric Variables</a:t>
            </a:r>
            <a:r>
              <a:rPr lang="en"/>
              <a:t> (Views) </a:t>
            </a:r>
            <a:endParaRPr/>
          </a:p>
        </p:txBody>
      </p:sp>
      <p:cxnSp>
        <p:nvCxnSpPr>
          <p:cNvPr id="186" name="Google Shape;18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/>
          </a:blip>
          <a:srcRect b="83486" l="0" r="0" t="0"/>
          <a:stretch/>
        </p:blipFill>
        <p:spPr>
          <a:xfrm>
            <a:off x="4246125" y="968250"/>
            <a:ext cx="4801551" cy="57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 txBox="1"/>
          <p:nvPr>
            <p:ph idx="4294967295" type="subTitle"/>
          </p:nvPr>
        </p:nvSpPr>
        <p:spPr>
          <a:xfrm>
            <a:off x="809225" y="1083075"/>
            <a:ext cx="23901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Distribution is heavily skewed to the left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40% of trending videos less than million views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0" l="0" r="0" t="29353"/>
          <a:stretch/>
        </p:blipFill>
        <p:spPr>
          <a:xfrm>
            <a:off x="4246125" y="1538350"/>
            <a:ext cx="4801551" cy="24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325" y="4263423"/>
            <a:ext cx="58483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Numeric Variables</a:t>
            </a:r>
            <a:r>
              <a:rPr lang="en"/>
              <a:t> (Comments) </a:t>
            </a:r>
            <a:endParaRPr/>
          </a:p>
        </p:txBody>
      </p:sp>
      <p:cxnSp>
        <p:nvCxnSpPr>
          <p:cNvPr id="196" name="Google Shape;196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41"/>
          <p:cNvSpPr txBox="1"/>
          <p:nvPr>
            <p:ph idx="4294967295" type="subTitle"/>
          </p:nvPr>
        </p:nvSpPr>
        <p:spPr>
          <a:xfrm>
            <a:off x="617725" y="1417425"/>
            <a:ext cx="2949000" cy="22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 distribution to 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About 80% of trending </a:t>
            </a:r>
            <a:r>
              <a:rPr lang="en"/>
              <a:t>videos’ comment count is below the average</a:t>
            </a:r>
            <a:endParaRPr/>
          </a:p>
        </p:txBody>
      </p:sp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955600"/>
            <a:ext cx="4655686" cy="34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75" y="4560273"/>
            <a:ext cx="4998958" cy="43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</a:t>
            </a:r>
            <a:r>
              <a:rPr lang="en">
                <a:solidFill>
                  <a:schemeClr val="lt2"/>
                </a:solidFill>
              </a:rPr>
              <a:t>umeric Variables</a:t>
            </a:r>
            <a:r>
              <a:rPr lang="en"/>
              <a:t> (Likes) </a:t>
            </a:r>
            <a:endParaRPr/>
          </a:p>
        </p:txBody>
      </p:sp>
      <p:cxnSp>
        <p:nvCxnSpPr>
          <p:cNvPr id="205" name="Google Shape;205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6" name="Google Shape;206;p42"/>
          <p:cNvSpPr txBox="1"/>
          <p:nvPr>
            <p:ph idx="4294967295" type="subTitle"/>
          </p:nvPr>
        </p:nvSpPr>
        <p:spPr>
          <a:xfrm>
            <a:off x="938500" y="1417425"/>
            <a:ext cx="23901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 to previous distributions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About 80% of data fall below the mean likes</a:t>
            </a:r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25" y="1017475"/>
            <a:ext cx="4735026" cy="345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" y="3565675"/>
            <a:ext cx="4071100" cy="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938500" y="445025"/>
            <a:ext cx="620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Non-numeric Variables</a:t>
            </a:r>
            <a:r>
              <a:rPr lang="en"/>
              <a:t> (Categories) </a:t>
            </a:r>
            <a:endParaRPr/>
          </a:p>
        </p:txBody>
      </p:sp>
      <p:cxnSp>
        <p:nvCxnSpPr>
          <p:cNvPr id="214" name="Google Shape;214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5" name="Google Shape;215;p43"/>
          <p:cNvSpPr txBox="1"/>
          <p:nvPr>
            <p:ph idx="4294967295" type="subTitle"/>
          </p:nvPr>
        </p:nvSpPr>
        <p:spPr>
          <a:xfrm>
            <a:off x="574550" y="1417425"/>
            <a:ext cx="3666300" cy="26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Different categories have fairly distinctive trending videos count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Might be useful when doing classification tree</a:t>
            </a:r>
            <a:endParaRPr sz="1700"/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49" y="1142575"/>
            <a:ext cx="4114098" cy="3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4">
            <a:alphaModFix/>
          </a:blip>
          <a:srcRect b="0" l="0" r="24670" t="0"/>
          <a:stretch/>
        </p:blipFill>
        <p:spPr>
          <a:xfrm>
            <a:off x="659550" y="3134675"/>
            <a:ext cx="3738501" cy="14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938500" y="445025"/>
            <a:ext cx="7191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Non-numeric Variables (Publish day of week) </a:t>
            </a:r>
            <a:endParaRPr sz="2200"/>
          </a:p>
        </p:txBody>
      </p:sp>
      <p:cxnSp>
        <p:nvCxnSpPr>
          <p:cNvPr id="223" name="Google Shape;223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4"/>
          <p:cNvSpPr txBox="1"/>
          <p:nvPr>
            <p:ph idx="4294967295" type="subTitle"/>
          </p:nvPr>
        </p:nvSpPr>
        <p:spPr>
          <a:xfrm>
            <a:off x="343975" y="1417425"/>
            <a:ext cx="3072300" cy="31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clear distinction between trending videos and published day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use this categorical variable for machine learning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850" y="1353700"/>
            <a:ext cx="4961449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